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notesMasterIdLst>
    <p:notesMasterId r:id="rId19"/>
  </p:notesMasterIdLst>
  <p:sldIdLst>
    <p:sldId id="25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90" r:id="rId12"/>
    <p:sldId id="287" r:id="rId13"/>
    <p:sldId id="289" r:id="rId14"/>
    <p:sldId id="288" r:id="rId15"/>
    <p:sldId id="286" r:id="rId16"/>
    <p:sldId id="266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2" y="-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06E3AB-F503-4EA8-B978-F0484E9A4677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D392CE-2C23-477A-8A8A-B7AF077023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8738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54CCA1F-49EA-4617-8421-DBBF0E427CA2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54F4A7E-2987-46D1-809D-408A04BBE4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4CCA1F-49EA-4617-8421-DBBF0E427CA2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4F4A7E-2987-46D1-809D-408A04BBE4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4CCA1F-49EA-4617-8421-DBBF0E427CA2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4F4A7E-2987-46D1-809D-408A04BBE4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4CCA1F-49EA-4617-8421-DBBF0E427CA2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4F4A7E-2987-46D1-809D-408A04BBE4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4CCA1F-49EA-4617-8421-DBBF0E427CA2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4F4A7E-2987-46D1-809D-408A04BBE4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4CCA1F-49EA-4617-8421-DBBF0E427CA2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4F4A7E-2987-46D1-809D-408A04BBE4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4CCA1F-49EA-4617-8421-DBBF0E427CA2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4F4A7E-2987-46D1-809D-408A04BBE4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4CCA1F-49EA-4617-8421-DBBF0E427CA2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4F4A7E-2987-46D1-809D-408A04BBE4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4CCA1F-49EA-4617-8421-DBBF0E427CA2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4F4A7E-2987-46D1-809D-408A04BBE4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54CCA1F-49EA-4617-8421-DBBF0E427CA2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4F4A7E-2987-46D1-809D-408A04BBE4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54CCA1F-49EA-4617-8421-DBBF0E427CA2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54F4A7E-2987-46D1-809D-408A04BBE4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54CCA1F-49EA-4617-8421-DBBF0E427CA2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54F4A7E-2987-46D1-809D-408A04BBE49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&#1055;&#1088;&#1080;&#1084;&#1077;&#1088;%20&#1087;&#1088;&#1086;&#1075;&#1088;&#1072;&#1084;&#1084;&#1099;%20&#1076;&#1080;&#1089;&#1094;&#1080;&#1087;&#1083;&#1080;&#1085;&#1099;%20&#1074;%20&#1084;&#1072;&#1075;&#1080;&#1089;&#1090;&#1088;&#1072;&#1090;&#1091;&#1088;&#1077;.doc" TargetMode="External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&#1055;&#1088;&#1086;&#1075;&#1088;&#1072;&#1084;&#1084;&#1072;%20&#1053;&#1048;&#1056;.rt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9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714488"/>
            <a:ext cx="7915276" cy="2115513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Проектирование магистерских программ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39"/>
            <a:ext cx="1512168" cy="224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ru-RU" dirty="0" smtClean="0"/>
              <a:t>Компоненты ОПП магистратуры:</a:t>
            </a:r>
          </a:p>
          <a:p>
            <a:pPr marL="109728" indent="0">
              <a:buNone/>
            </a:pPr>
            <a:endParaRPr lang="ru-RU" dirty="0" smtClean="0"/>
          </a:p>
          <a:p>
            <a:pPr marL="624078" indent="-514350">
              <a:buAutoNum type="arabicParenR"/>
            </a:pPr>
            <a:r>
              <a:rPr lang="ru-RU" dirty="0" smtClean="0"/>
              <a:t>Пояснительная (концептуальная записка)</a:t>
            </a:r>
          </a:p>
          <a:p>
            <a:pPr marL="624078" indent="-514350">
              <a:buAutoNum type="arabicParenR"/>
            </a:pPr>
            <a:r>
              <a:rPr lang="ru-RU" dirty="0" smtClean="0">
                <a:hlinkClick r:id="rId2" action="ppaction://hlinksldjump"/>
              </a:rPr>
              <a:t>Учебный план</a:t>
            </a:r>
            <a:endParaRPr lang="ru-RU" dirty="0" smtClean="0"/>
          </a:p>
          <a:p>
            <a:pPr marL="624078" indent="-514350">
              <a:buAutoNum type="arabicParenR"/>
            </a:pPr>
            <a:r>
              <a:rPr lang="ru-RU" dirty="0" smtClean="0"/>
              <a:t>Календарный учебный график</a:t>
            </a:r>
          </a:p>
          <a:p>
            <a:pPr marL="624078" indent="-514350">
              <a:buAutoNum type="arabicParenR"/>
            </a:pPr>
            <a:r>
              <a:rPr lang="ru-RU" dirty="0" smtClean="0">
                <a:hlinkClick r:id="rId3" action="ppaction://hlinkfile"/>
              </a:rPr>
              <a:t>Программы дисциплин</a:t>
            </a:r>
            <a:endParaRPr lang="ru-RU" dirty="0" smtClean="0"/>
          </a:p>
          <a:p>
            <a:pPr marL="624078" indent="-514350">
              <a:buAutoNum type="arabicParenR"/>
            </a:pPr>
            <a:r>
              <a:rPr lang="ru-RU" dirty="0" smtClean="0"/>
              <a:t>Программы практик</a:t>
            </a:r>
          </a:p>
          <a:p>
            <a:pPr marL="624078" indent="-514350">
              <a:buAutoNum type="arabicParenR"/>
            </a:pPr>
            <a:r>
              <a:rPr lang="ru-RU" dirty="0" smtClean="0">
                <a:hlinkClick r:id="rId4" action="ppaction://hlinksldjump"/>
              </a:rPr>
              <a:t>Программа НИР</a:t>
            </a:r>
            <a:endParaRPr lang="ru-RU" dirty="0" smtClean="0"/>
          </a:p>
          <a:p>
            <a:pPr marL="624078" indent="-514350">
              <a:buAutoNum type="arabicParenR"/>
            </a:pPr>
            <a:r>
              <a:rPr lang="ru-RU" dirty="0" smtClean="0"/>
              <a:t>Программа ИГА</a:t>
            </a:r>
          </a:p>
          <a:p>
            <a:pPr marL="624078" indent="-514350">
              <a:buAutoNum type="arabicParenR"/>
            </a:pPr>
            <a:r>
              <a:rPr lang="ru-RU" dirty="0" smtClean="0"/>
              <a:t>Фонд оценочных и диагностических средств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 smtClean="0"/>
              <a:t>II</a:t>
            </a:r>
            <a:r>
              <a:rPr lang="ru-RU" sz="2400" dirty="0" smtClean="0"/>
              <a:t>. Проектировочный этап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3988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525963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 </a:t>
            </a:r>
            <a:r>
              <a:rPr lang="ru-RU" dirty="0"/>
              <a:t>цель программы, выраженная </a:t>
            </a:r>
            <a:r>
              <a:rPr lang="ru-RU" dirty="0" smtClean="0"/>
              <a:t>через описание </a:t>
            </a:r>
            <a:r>
              <a:rPr lang="ru-RU" dirty="0" err="1" smtClean="0"/>
              <a:t>компетентностной</a:t>
            </a:r>
            <a:r>
              <a:rPr lang="ru-RU" dirty="0" smtClean="0"/>
              <a:t> модели выпускника</a:t>
            </a:r>
          </a:p>
          <a:p>
            <a:pPr marL="109728" indent="0">
              <a:buNone/>
            </a:pPr>
            <a:endParaRPr lang="ru-RU" dirty="0"/>
          </a:p>
          <a:p>
            <a:r>
              <a:rPr lang="ru-RU" dirty="0" smtClean="0"/>
              <a:t> сведения о научном руководителе</a:t>
            </a:r>
          </a:p>
          <a:p>
            <a:endParaRPr lang="ru-RU" dirty="0" smtClean="0"/>
          </a:p>
          <a:p>
            <a:r>
              <a:rPr lang="ru-RU" dirty="0"/>
              <a:t>с</a:t>
            </a:r>
            <a:r>
              <a:rPr lang="ru-RU" dirty="0" smtClean="0"/>
              <a:t>ведения о научно-методической и научной работе подразделения</a:t>
            </a:r>
          </a:p>
          <a:p>
            <a:pPr marL="109728" indent="0">
              <a:buNone/>
            </a:pP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возможности изменения траектории обучения по </a:t>
            </a:r>
            <a:r>
              <a:rPr lang="ru-RU" dirty="0" smtClean="0"/>
              <a:t>программе</a:t>
            </a:r>
          </a:p>
          <a:p>
            <a:pPr marL="109728" indent="0">
              <a:buNone/>
            </a:pPr>
            <a:endParaRPr lang="ru-RU" dirty="0"/>
          </a:p>
          <a:p>
            <a:r>
              <a:rPr lang="ru-RU" dirty="0" smtClean="0"/>
              <a:t> </a:t>
            </a:r>
            <a:r>
              <a:rPr lang="ru-RU" dirty="0"/>
              <a:t>возможности продолжения образования на базе </a:t>
            </a:r>
            <a:r>
              <a:rPr lang="ru-RU" dirty="0" smtClean="0"/>
              <a:t>ООП</a:t>
            </a:r>
          </a:p>
          <a:p>
            <a:pPr marL="109728" indent="0">
              <a:buNone/>
            </a:pPr>
            <a:endParaRPr lang="ru-RU" dirty="0"/>
          </a:p>
          <a:p>
            <a:r>
              <a:rPr lang="ru-RU" dirty="0" smtClean="0"/>
              <a:t> </a:t>
            </a:r>
            <a:r>
              <a:rPr lang="ru-RU" dirty="0"/>
              <a:t>возможности обучения по дополнительным образовательным </a:t>
            </a:r>
            <a:r>
              <a:rPr lang="ru-RU" dirty="0" smtClean="0"/>
              <a:t>программам</a:t>
            </a:r>
          </a:p>
          <a:p>
            <a:pPr marL="109728" indent="0">
              <a:buNone/>
            </a:pPr>
            <a:endParaRPr lang="ru-RU" dirty="0"/>
          </a:p>
          <a:p>
            <a:r>
              <a:rPr lang="ru-RU" dirty="0" smtClean="0"/>
              <a:t> </a:t>
            </a:r>
            <a:r>
              <a:rPr lang="ru-RU" dirty="0"/>
              <a:t>общая характеристика условий реализации ООП (учебно-методическое, материально-техническое, программно-информационное кадровое обеспечение);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Пояснительная записка к ООП магистратуры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10504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52596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dirty="0" smtClean="0">
                <a:hlinkClick r:id="rId2" action="ppaction://hlinkfile"/>
              </a:rPr>
              <a:t>научно-исследовательская работа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 научно-исследовательская практика </a:t>
            </a:r>
            <a:endParaRPr lang="en-US" dirty="0" smtClean="0"/>
          </a:p>
          <a:p>
            <a:pPr marL="109728" indent="0">
              <a:buNone/>
            </a:pPr>
            <a:r>
              <a:rPr lang="ru-RU" dirty="0"/>
              <a:t>-</a:t>
            </a:r>
            <a:r>
              <a:rPr lang="ru-RU" dirty="0" smtClean="0"/>
              <a:t> научно-педагогическая практика </a:t>
            </a:r>
            <a:endParaRPr lang="en-US" dirty="0" smtClean="0"/>
          </a:p>
          <a:p>
            <a:pPr>
              <a:buFontTx/>
              <a:buChar char="-"/>
            </a:pPr>
            <a:r>
              <a:rPr lang="ru-RU" dirty="0" smtClean="0"/>
              <a:t>работа над магистерской диссертацией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Научно-исследовательская составляющая </a:t>
            </a:r>
            <a:r>
              <a:rPr lang="en-US" sz="2800" dirty="0" smtClean="0"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en-US" sz="2800" dirty="0" smtClean="0">
                <a:effectLst/>
                <a:latin typeface="Times New Roman"/>
                <a:ea typeface="Calibri"/>
                <a:cs typeface="Times New Roman"/>
              </a:rPr>
            </a:br>
            <a:r>
              <a:rPr lang="ru-RU" sz="2800" dirty="0" smtClean="0">
                <a:effectLst/>
                <a:latin typeface="Times New Roman"/>
                <a:ea typeface="Calibri"/>
                <a:cs typeface="Times New Roman"/>
              </a:rPr>
              <a:t>ООП </a:t>
            </a:r>
            <a:r>
              <a:rPr lang="ru-RU" sz="2800" dirty="0">
                <a:effectLst/>
                <a:latin typeface="Times New Roman"/>
                <a:ea typeface="Calibri"/>
                <a:cs typeface="Times New Roman"/>
              </a:rPr>
              <a:t>магистратуры</a:t>
            </a:r>
            <a:endParaRPr lang="ru-RU" sz="28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7577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0920496"/>
              </p:ext>
            </p:extLst>
          </p:nvPr>
        </p:nvGraphicFramePr>
        <p:xfrm>
          <a:off x="323528" y="404664"/>
          <a:ext cx="8640960" cy="6426836"/>
        </p:xfrm>
        <a:graphic>
          <a:graphicData uri="http://schemas.openxmlformats.org/drawingml/2006/table">
            <a:tbl>
              <a:tblPr/>
              <a:tblGrid>
                <a:gridCol w="2232248"/>
                <a:gridCol w="1800200"/>
                <a:gridCol w="2880320"/>
                <a:gridCol w="1728192"/>
              </a:tblGrid>
              <a:tr h="2651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Научно-исследовательская практика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18" marR="15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Научно-исследовательская работа в семестре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18" marR="15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Научно-педагогическая практика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18" marR="15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Работа над магистерской диссертацией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18" marR="15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9950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Практическая деятель­ность студентов по освое­нию проблемного поля и методологии исследова­ний, связанного с маги­стерской диссертацией и собственно по тематике диссертации. Планируется научными руководителями диссерта­ции и магистерской про­граммы.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Содержанием деятельности студентов-магистрантов во время научно-исследовательской практики может быть: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I. Работа с информационными, справочными, реферативными изда­ниями.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Times New Roman"/>
                        <a:buAutoNum type="arabicPeriod" startAt="2"/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Составление библиографии по теме магистерской 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диссертации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Times New Roman"/>
                        <a:buAutoNum type="arabicPeriod" startAt="2"/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Консультации с научным руководителем по программе научно-исследовательского эксперимента.</a:t>
                      </a:r>
                      <a:endParaRPr lang="ru-RU" sz="10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Times New Roman"/>
                        <a:buAutoNum type="arabicPeriod" startAt="2"/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Написание </a:t>
                      </a: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обзорного реферата по проблемам научно-исследовательского эксперимента.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Times New Roman"/>
                        <a:buAutoNum type="arabicPeriod" startAt="2"/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Подготовка доклада </a:t>
                      </a:r>
                      <a:endParaRPr lang="ru-RU" sz="10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Times New Roman"/>
                        <a:buAutoNum type="arabicPeriod" startAt="2"/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Отчет </a:t>
                      </a: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 кафедре, на научно-исследовательском семинаре в форме докладов, статей, тезисов.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18" marR="15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Теоретическая и практи­ческая деятельность сту­дентов по тематике кафед­ры (научной лаборатории и др.) по разработанному плану.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Программа разрабатывается научным ру­ководителем магистерской программы.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Отчет при отчете НИР кафедры или соответст­вующего научного коллек­тива, на научно-исследовательском семинаре в форме докладов, тезисов статей, отчетов по гранту.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18" marR="15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Приобретение студентами опыта осуществления целостного образовательного процесса. Преподавательская, проектировочная, экспертная, консультационная и др. виды деятельности.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Содержанием деятельности студентов-магистрантов во время научно-исследовательской практики может быть: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1.Изучение методики проектирования педагогического эксперимента, разработка экспериментальных уроков, апробация которых может осуществляться как на педагогической практике в школе, так  и в ходе научно-педагогической практики в вузе в  зависимости от тематики диссертации.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 Составление экспериментальных материалов для анализа педагогического процесса (анкет для проведения различных опросов, заданий, вопросов для проведения интервью и т. д.).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3.Анализ и экспертная оценка различных компонентов образовательного процесса.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4.Разработка учебно-методических материалов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 Подготовка научно-практических конференций для различных категорий обучающихся.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6. Описание процесса и результатов апробации научно-методических материалов в образовательном процессе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Отчет на заседаниях кафедры, на научно-исследовательском семинаре, научно-практических конференциях в форме докладов статей, тезисов.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18" marR="15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Теоретическая и/или практическая (экспери­ментальная) деятельность по решению конкретных задач, сформулированных в магистерской диссерта­ции.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Планируется научным ру­ководителем диссертации. План вносится в книжку магистранта «Индивидуальный план научной и учебной работы».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Отчет при защите диссер­тации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18" marR="15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555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556792"/>
            <a:ext cx="8147248" cy="4450499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 </a:t>
            </a:r>
            <a:r>
              <a:rPr lang="ru-RU" dirty="0"/>
              <a:t>взаимосвязи тематики магистерской диссертации и научной работы кафедры</a:t>
            </a:r>
            <a:r>
              <a:rPr lang="ru-RU" dirty="0" smtClean="0"/>
              <a:t>;</a:t>
            </a:r>
          </a:p>
          <a:p>
            <a:pPr marL="109728" indent="0">
              <a:buNone/>
            </a:pPr>
            <a:endParaRPr lang="ru-RU" dirty="0"/>
          </a:p>
          <a:p>
            <a:r>
              <a:rPr lang="ru-RU" dirty="0" smtClean="0"/>
              <a:t> </a:t>
            </a:r>
            <a:r>
              <a:rPr lang="ru-RU" dirty="0"/>
              <a:t>отсутствия дублирования в программах различных видов практик заданий</a:t>
            </a:r>
            <a:r>
              <a:rPr lang="ru-RU" dirty="0" smtClean="0"/>
              <a:t>;</a:t>
            </a:r>
          </a:p>
          <a:p>
            <a:pPr marL="109728" indent="0">
              <a:buNone/>
            </a:pPr>
            <a:endParaRPr lang="ru-RU" dirty="0"/>
          </a:p>
          <a:p>
            <a:r>
              <a:rPr lang="ru-RU" dirty="0" smtClean="0"/>
              <a:t> </a:t>
            </a:r>
            <a:r>
              <a:rPr lang="ru-RU" dirty="0"/>
              <a:t>согласованности с ООП подготовки </a:t>
            </a:r>
            <a:r>
              <a:rPr lang="ru-RU" dirty="0" err="1"/>
              <a:t>бакалавриата</a:t>
            </a:r>
            <a:r>
              <a:rPr lang="ru-RU" dirty="0"/>
              <a:t> и </a:t>
            </a:r>
            <a:r>
              <a:rPr lang="ru-RU" dirty="0" err="1"/>
              <a:t>специалитета</a:t>
            </a:r>
            <a:r>
              <a:rPr lang="ru-RU" dirty="0" smtClean="0"/>
              <a:t>;</a:t>
            </a:r>
          </a:p>
          <a:p>
            <a:pPr marL="109728" indent="0">
              <a:buNone/>
            </a:pPr>
            <a:endParaRPr lang="ru-RU" dirty="0"/>
          </a:p>
          <a:p>
            <a:r>
              <a:rPr lang="ru-RU" dirty="0" smtClean="0"/>
              <a:t> </a:t>
            </a:r>
            <a:r>
              <a:rPr lang="ru-RU" dirty="0"/>
              <a:t>необходимости разработки программы практики как целостной системы, завершенного элемента образовательного процесса с определенными целями, задачами и конкретными ожидаемыми </a:t>
            </a:r>
            <a:r>
              <a:rPr lang="ru-RU" dirty="0" smtClean="0"/>
              <a:t>результатами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136904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Целесообразно </a:t>
            </a:r>
            <a:r>
              <a:rPr lang="ru-RU" sz="2200" dirty="0"/>
              <a:t>выстраивать единую стратегию овладения компонентами научной составляющей 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ООП </a:t>
            </a:r>
            <a:r>
              <a:rPr lang="ru-RU" sz="2200" dirty="0"/>
              <a:t>магистратуры с учетом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467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476064"/>
          </a:xfrm>
        </p:spPr>
        <p:txBody>
          <a:bodyPr/>
          <a:lstStyle/>
          <a:p>
            <a:pPr marL="624078" indent="-514350">
              <a:buAutoNum type="arabicParenR"/>
            </a:pPr>
            <a:r>
              <a:rPr lang="ru-RU" dirty="0" smtClean="0"/>
              <a:t>Обсуждение программы на кафедре</a:t>
            </a:r>
          </a:p>
          <a:p>
            <a:pPr marL="624078" indent="-514350">
              <a:buAutoNum type="arabicParenR"/>
            </a:pPr>
            <a:r>
              <a:rPr lang="ru-RU" dirty="0" smtClean="0"/>
              <a:t>Принятие решения об открытии программ на  Совете подразделения </a:t>
            </a:r>
          </a:p>
          <a:p>
            <a:pPr marL="624078" indent="-514350">
              <a:buAutoNum type="arabicParenR"/>
            </a:pPr>
            <a:r>
              <a:rPr lang="ru-RU" dirty="0" smtClean="0"/>
              <a:t>Представление заявления в Ученый совет вуза об открытии программы</a:t>
            </a:r>
          </a:p>
          <a:p>
            <a:pPr marL="624078" indent="-514350">
              <a:buAutoNum type="arabicParenR"/>
            </a:pPr>
            <a:r>
              <a:rPr lang="ru-RU" dirty="0" smtClean="0"/>
              <a:t>Презентация магистерской программы </a:t>
            </a:r>
          </a:p>
          <a:p>
            <a:pPr marL="624078" indent="-514350">
              <a:buAutoNum type="arabicParenR"/>
            </a:pPr>
            <a:r>
              <a:rPr lang="ru-RU" dirty="0" smtClean="0"/>
              <a:t>Подготовка аннотации для размещения на сайте</a:t>
            </a:r>
          </a:p>
          <a:p>
            <a:pPr marL="624078" indent="-514350">
              <a:buAutoNum type="arabicParenR"/>
            </a:pPr>
            <a:r>
              <a:rPr lang="ru-RU" dirty="0" smtClean="0"/>
              <a:t>Разработка программы вступительных испытаний</a:t>
            </a:r>
          </a:p>
          <a:p>
            <a:pPr marL="624078" indent="-514350">
              <a:buAutoNum type="arabicParenR"/>
            </a:pPr>
            <a:r>
              <a:rPr lang="ru-RU" dirty="0"/>
              <a:t>Приказ об открытии программы</a:t>
            </a:r>
          </a:p>
          <a:p>
            <a:pPr marL="624078" indent="-514350">
              <a:buAutoNum type="arabicParenR"/>
            </a:pPr>
            <a:endParaRPr lang="ru-RU" dirty="0" smtClean="0"/>
          </a:p>
          <a:p>
            <a:pPr marL="624078" indent="-514350">
              <a:buAutoNum type="arabicParenR"/>
            </a:pPr>
            <a:endParaRPr lang="ru-RU" dirty="0" smtClean="0"/>
          </a:p>
          <a:p>
            <a:pPr marL="624078" indent="-514350">
              <a:buAutoNum type="arabicParenR"/>
            </a:pPr>
            <a:endParaRPr lang="ru-RU" dirty="0" smtClean="0"/>
          </a:p>
          <a:p>
            <a:pPr marL="624078" indent="-514350">
              <a:buAutoNum type="arabicParenR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III</a:t>
            </a:r>
            <a:r>
              <a:rPr lang="ru-RU" sz="2800" dirty="0" smtClean="0"/>
              <a:t>. Этап открытия программы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18367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481328"/>
            <a:ext cx="8258204" cy="5090944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Предоставить в </a:t>
            </a:r>
            <a:r>
              <a:rPr lang="ru-RU" sz="3300" b="1" dirty="0" err="1" smtClean="0">
                <a:latin typeface="Times New Roman" pitchFamily="18" charset="0"/>
                <a:cs typeface="Times New Roman" pitchFamily="18" charset="0"/>
              </a:rPr>
              <a:t>УМАиД</a:t>
            </a:r>
            <a:endParaRPr lang="ru-RU" sz="33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1. Заявление в Ученый совет Университета об открытии новой магистерской программы</a:t>
            </a:r>
          </a:p>
          <a:p>
            <a:pPr marL="624078" indent="-514350"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2. Выписку из протокола Ученого совета факультета/института с ходатайством перед Ученым советом  вуза об открытии магистерской программы по направлению</a:t>
            </a:r>
          </a:p>
          <a:p>
            <a:pPr>
              <a:buNone/>
            </a:pP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.  ООП магистратуры с приложениями:</a:t>
            </a:r>
          </a:p>
          <a:p>
            <a:pPr>
              <a:buNone/>
            </a:pP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Сведения о кадровом обеспечении образовательного процесса </a:t>
            </a:r>
            <a:endParaRPr lang="en-US" sz="3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Сведения об обеспеченности образовательного процесса учебной, учебно-методической, научной и др. литературой, библиотечно-информационными ресурсами</a:t>
            </a:r>
          </a:p>
          <a:p>
            <a:pPr>
              <a:buFontTx/>
              <a:buChar char="-"/>
            </a:pP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Сведения о материально-техническом обеспечении ООП</a:t>
            </a:r>
          </a:p>
          <a:p>
            <a:pPr>
              <a:buFontTx/>
              <a:buChar char="-"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Письма поддержки от предприятий, организаций – потенциальных работодателей магистров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*</a:t>
            </a: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AutoNum type="arabicParenR"/>
            </a:pPr>
            <a:endParaRPr lang="ru-RU" dirty="0" smtClean="0"/>
          </a:p>
          <a:p>
            <a:pPr marL="624078" indent="-514350">
              <a:buAutoNum type="arabicParenR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114300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Открытие магистерских программ в рамках лицензированных направлений подготовки</a:t>
            </a:r>
            <a:endParaRPr lang="ru-RU" sz="28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76630"/>
          </a:xfrm>
        </p:spPr>
        <p:txBody>
          <a:bodyPr>
            <a:normAutofit fontScale="77500" lnSpcReduction="20000"/>
          </a:bodyPr>
          <a:lstStyle/>
          <a:p>
            <a:r>
              <a:rPr lang="ru-RU" sz="2100" dirty="0" smtClean="0"/>
              <a:t>Выделить  актуальный состав компетенций и разработать компетентностную модель выпускника программы как совокупного ожидаемого результата образования, обсудить с работодателями и скорректировать</a:t>
            </a:r>
          </a:p>
          <a:p>
            <a:endParaRPr lang="ru-RU" sz="2100" dirty="0" smtClean="0"/>
          </a:p>
          <a:p>
            <a:r>
              <a:rPr lang="ru-RU" sz="2100" dirty="0" smtClean="0"/>
              <a:t>Разработать матрицу соответствия компетенций учебным дисциплинам</a:t>
            </a:r>
            <a:endParaRPr lang="en-US" sz="2100" dirty="0" smtClean="0"/>
          </a:p>
          <a:p>
            <a:pPr marL="109728" indent="0">
              <a:buNone/>
            </a:pPr>
            <a:endParaRPr lang="ru-RU" sz="2100" dirty="0" smtClean="0"/>
          </a:p>
          <a:p>
            <a:r>
              <a:rPr lang="ru-RU" sz="2100" dirty="0" smtClean="0"/>
              <a:t>Отобрать дисциплины, обучение которым будет реализовываться путем применения интерактивных форм, определить трудоемкость интерактивных часов, закрепив ЗЕТ за этими дисциплинами.</a:t>
            </a:r>
          </a:p>
          <a:p>
            <a:endParaRPr lang="ru-RU" sz="2100" dirty="0" smtClean="0"/>
          </a:p>
          <a:p>
            <a:r>
              <a:rPr lang="ru-RU" sz="2100" dirty="0" smtClean="0"/>
              <a:t>Сформировать </a:t>
            </a:r>
            <a:r>
              <a:rPr lang="ru-RU" sz="2100" dirty="0" err="1" smtClean="0"/>
              <a:t>дисциплинарно-модульную</a:t>
            </a:r>
            <a:r>
              <a:rPr lang="ru-RU" sz="2100" dirty="0" smtClean="0"/>
              <a:t> часть учебного плана</a:t>
            </a:r>
          </a:p>
          <a:p>
            <a:pPr>
              <a:buNone/>
            </a:pPr>
            <a:endParaRPr lang="ru-RU" sz="2100" dirty="0" smtClean="0"/>
          </a:p>
          <a:p>
            <a:r>
              <a:rPr lang="ru-RU" sz="2100" dirty="0" smtClean="0"/>
              <a:t>Унифицировать базовую часть магистерских программ в рамках одного направления подготовки</a:t>
            </a:r>
          </a:p>
          <a:p>
            <a:endParaRPr lang="ru-RU" sz="2100" dirty="0" smtClean="0"/>
          </a:p>
          <a:p>
            <a:r>
              <a:rPr lang="ru-RU" sz="2100" dirty="0" smtClean="0"/>
              <a:t>Рассмотреть возможности разработки магистерских программ совместно с российскими и зарубежными вузами, начать совместное проектирование учебных планов.</a:t>
            </a:r>
          </a:p>
          <a:p>
            <a:endParaRPr lang="ru-RU" sz="2000" dirty="0" smtClean="0"/>
          </a:p>
          <a:p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/>
              <a:t>Проектирование </a:t>
            </a:r>
            <a:r>
              <a:rPr lang="ru-RU" sz="2000" dirty="0" err="1" smtClean="0"/>
              <a:t>компетентностно</a:t>
            </a:r>
            <a:r>
              <a:rPr lang="ru-RU" sz="2000" dirty="0" smtClean="0"/>
              <a:t>-ориентированного учебного плана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Психология</a:t>
            </a:r>
          </a:p>
          <a:p>
            <a:r>
              <a:rPr lang="ru-RU" dirty="0" smtClean="0"/>
              <a:t>Филология</a:t>
            </a:r>
          </a:p>
          <a:p>
            <a:r>
              <a:rPr lang="ru-RU" dirty="0" smtClean="0"/>
              <a:t>Культурология</a:t>
            </a:r>
          </a:p>
          <a:p>
            <a:r>
              <a:rPr lang="ru-RU" dirty="0" smtClean="0"/>
              <a:t>Педагогическое образование</a:t>
            </a:r>
          </a:p>
          <a:p>
            <a:r>
              <a:rPr lang="ru-RU" dirty="0" smtClean="0"/>
              <a:t>Психолого-педагогическое образование</a:t>
            </a:r>
          </a:p>
          <a:p>
            <a:r>
              <a:rPr lang="ru-RU" dirty="0" smtClean="0"/>
              <a:t>Специальное (дефектологическое) образование</a:t>
            </a:r>
          </a:p>
          <a:p>
            <a:r>
              <a:rPr lang="ru-RU" dirty="0" smtClean="0"/>
              <a:t>Профессиональное обучение (по отраслям)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Перечень направлений магистратуры, по которым ФГБОУ ВПО «НГПУ» имеет право ведения образовательной деятельности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Подготовительный этап</a:t>
            </a:r>
          </a:p>
          <a:p>
            <a:r>
              <a:rPr lang="ru-RU" dirty="0" smtClean="0"/>
              <a:t>Проектировочный этап</a:t>
            </a:r>
          </a:p>
          <a:p>
            <a:r>
              <a:rPr lang="ru-RU" dirty="0" smtClean="0"/>
              <a:t>Этап открытия программы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Этапы проектирования ООП магистратуры: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603046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ru-RU" dirty="0" smtClean="0"/>
              <a:t>Шаг. 1 Оформление замысла программы</a:t>
            </a:r>
          </a:p>
          <a:p>
            <a:pPr marL="109728" indent="0">
              <a:buNone/>
            </a:pPr>
            <a:endParaRPr lang="ru-RU" dirty="0" smtClean="0"/>
          </a:p>
          <a:p>
            <a:pPr marL="109728" indent="0" algn="ctr">
              <a:buNone/>
            </a:pPr>
            <a:r>
              <a:rPr lang="ru-RU" sz="2000" u="sng" dirty="0" smtClean="0"/>
              <a:t>Факторы, способствующие развитию магистратуры:</a:t>
            </a:r>
          </a:p>
          <a:p>
            <a:pPr marL="109728" indent="0" algn="ctr">
              <a:buNone/>
            </a:pPr>
            <a:endParaRPr lang="ru-RU" sz="2000" u="sng" dirty="0" smtClean="0"/>
          </a:p>
          <a:p>
            <a:pPr marL="109728" indent="0">
              <a:buNone/>
            </a:pPr>
            <a:r>
              <a:rPr lang="ru-RU" sz="2000" dirty="0" smtClean="0"/>
              <a:t> </a:t>
            </a:r>
            <a:r>
              <a:rPr lang="ru-RU" sz="2000" dirty="0"/>
              <a:t>• региональные потребности в специалистах, имеющих уровень и характер квалификации, предусмотренной ФГОС </a:t>
            </a:r>
            <a:r>
              <a:rPr lang="ru-RU" sz="2000" dirty="0" smtClean="0"/>
              <a:t>магистратуры</a:t>
            </a:r>
            <a:endParaRPr lang="en-US" sz="2000" dirty="0" smtClean="0"/>
          </a:p>
          <a:p>
            <a:pPr marL="109728" indent="0">
              <a:buNone/>
            </a:pPr>
            <a:endParaRPr lang="ru-RU" sz="2000" dirty="0"/>
          </a:p>
          <a:p>
            <a:pPr marL="109728" indent="0">
              <a:buNone/>
            </a:pPr>
            <a:r>
              <a:rPr lang="ru-RU" sz="2000" dirty="0"/>
              <a:t>• профессиональный потенциал и научно-педагогические идеи </a:t>
            </a:r>
            <a:r>
              <a:rPr lang="ru-RU" sz="2000" dirty="0" smtClean="0"/>
              <a:t>коллектива преподавателей</a:t>
            </a:r>
            <a:endParaRPr lang="en-US" sz="2000" dirty="0" smtClean="0"/>
          </a:p>
          <a:p>
            <a:pPr marL="109728" indent="0">
              <a:buNone/>
            </a:pPr>
            <a:endParaRPr lang="ru-RU" sz="2000" dirty="0"/>
          </a:p>
          <a:p>
            <a:pPr marL="109728" indent="0">
              <a:buNone/>
            </a:pPr>
            <a:r>
              <a:rPr lang="ru-RU" sz="2000" dirty="0"/>
              <a:t>• образовательные потенциалы студентов-выпускников </a:t>
            </a:r>
            <a:r>
              <a:rPr lang="ru-RU" sz="2000" dirty="0" err="1" smtClean="0"/>
              <a:t>бакалавриата</a:t>
            </a:r>
            <a:r>
              <a:rPr lang="ru-RU" sz="2000" dirty="0" smtClean="0"/>
              <a:t>, </a:t>
            </a:r>
            <a:r>
              <a:rPr lang="ru-RU" sz="2000" dirty="0" err="1" smtClean="0"/>
              <a:t>специалитета</a:t>
            </a:r>
            <a:endParaRPr lang="en-US" sz="2000" dirty="0" smtClean="0"/>
          </a:p>
          <a:p>
            <a:pPr marL="109728" indent="0">
              <a:buNone/>
            </a:pPr>
            <a:endParaRPr lang="ru-RU" sz="2000" dirty="0"/>
          </a:p>
          <a:p>
            <a:pPr marL="109728" indent="0">
              <a:buNone/>
            </a:pPr>
            <a:r>
              <a:rPr lang="ru-RU" sz="2000" dirty="0"/>
              <a:t>• наличие ярких представителей научных школ, заинтересованных в их «подпитке» молодыми кадрами и др.</a:t>
            </a:r>
          </a:p>
          <a:p>
            <a:pPr marL="109728" indent="0">
              <a:buNone/>
            </a:pP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Подготовительный этап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0591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340768"/>
            <a:ext cx="8363272" cy="4666523"/>
          </a:xfrm>
        </p:spPr>
        <p:txBody>
          <a:bodyPr/>
          <a:lstStyle/>
          <a:p>
            <a:pPr indent="0">
              <a:buNone/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1) Нормативно-правовое обеспечение магистратуры</a:t>
            </a:r>
            <a:endParaRPr lang="ru-RU" sz="4400" dirty="0">
              <a:latin typeface="Times New Roman"/>
              <a:ea typeface="Times New Roman"/>
            </a:endParaRPr>
          </a:p>
          <a:p>
            <a:pPr marL="0" lvl="0" indent="0" algn="just">
              <a:buNone/>
              <a:tabLst>
                <a:tab pos="571500" algn="l"/>
              </a:tabLst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2) Организационно-методическое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обеспечение</a:t>
            </a:r>
            <a:endParaRPr lang="ru-RU" sz="4400" dirty="0">
              <a:latin typeface="Times New Roman"/>
              <a:ea typeface="Times New Roman"/>
            </a:endParaRPr>
          </a:p>
          <a:p>
            <a:pPr marL="0" lvl="0" indent="0" algn="just">
              <a:buNone/>
              <a:tabLst>
                <a:tab pos="571500" algn="l"/>
              </a:tabLst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3) Программно-информационное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обеспечение</a:t>
            </a:r>
            <a:endParaRPr lang="ru-RU" sz="4400" dirty="0">
              <a:latin typeface="Times New Roman"/>
              <a:ea typeface="Times New Roman"/>
            </a:endParaRPr>
          </a:p>
          <a:p>
            <a:pPr marL="0" lvl="0" indent="0" algn="just">
              <a:buNone/>
              <a:tabLst>
                <a:tab pos="571500" algn="l"/>
              </a:tabLst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4) Научно-исследовательская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база</a:t>
            </a:r>
            <a:endParaRPr lang="ru-RU" sz="4400" dirty="0">
              <a:latin typeface="Times New Roman"/>
              <a:ea typeface="Times New Roman"/>
            </a:endParaRPr>
          </a:p>
          <a:p>
            <a:pPr marL="0" lvl="0" indent="0" algn="just">
              <a:buNone/>
              <a:tabLst>
                <a:tab pos="571500" algn="l"/>
              </a:tabLst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5) Кадровое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обеспечение</a:t>
            </a:r>
            <a:endParaRPr lang="ru-RU" sz="4400" dirty="0">
              <a:latin typeface="Times New Roman"/>
              <a:ea typeface="Times New Roman"/>
            </a:endParaRPr>
          </a:p>
          <a:p>
            <a:pPr marL="0" lvl="0" indent="0" algn="just">
              <a:buNone/>
              <a:tabLst>
                <a:tab pos="571500" algn="l"/>
              </a:tabLst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6) Материально-техническое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обеспечение.</a:t>
            </a:r>
            <a:endParaRPr lang="ru-RU" sz="4400" dirty="0">
              <a:latin typeface="Times New Roman"/>
              <a:ea typeface="Times New Roman"/>
            </a:endParaRPr>
          </a:p>
          <a:p>
            <a:pPr marL="109728" indent="0">
              <a:buNone/>
            </a:pPr>
            <a:endParaRPr lang="ru-RU" dirty="0" smtClean="0"/>
          </a:p>
          <a:p>
            <a:pPr marL="109728" indent="0" algn="ctr">
              <a:buNone/>
            </a:pPr>
            <a:r>
              <a:rPr lang="ru-RU" i="1" dirty="0" smtClean="0"/>
              <a:t>См. ФГОС и лицензию вуза</a:t>
            </a:r>
            <a:endParaRPr lang="ru-RU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Условия, необходимые для открытия магистерских программ: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04336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196752"/>
            <a:ext cx="8928992" cy="4810539"/>
          </a:xfrm>
        </p:spPr>
        <p:txBody>
          <a:bodyPr/>
          <a:lstStyle/>
          <a:p>
            <a:pPr marL="109728" indent="0" algn="ctr">
              <a:buNone/>
            </a:pPr>
            <a:r>
              <a:rPr lang="ru-RU" dirty="0"/>
              <a:t>Г</a:t>
            </a:r>
            <a:r>
              <a:rPr lang="ru-RU" dirty="0" smtClean="0"/>
              <a:t>лавное содержательное условие для эффективной и качественной подготовки магистров </a:t>
            </a:r>
            <a:r>
              <a:rPr lang="ru-RU" dirty="0"/>
              <a:t>– </a:t>
            </a:r>
            <a:endParaRPr lang="ru-RU" dirty="0" smtClean="0"/>
          </a:p>
          <a:p>
            <a:pPr marL="109728" indent="0" algn="ctr">
              <a:buNone/>
            </a:pPr>
            <a:endParaRPr lang="ru-RU" dirty="0" smtClean="0"/>
          </a:p>
          <a:p>
            <a:pPr marL="109728" indent="0" algn="ctr">
              <a:buNone/>
            </a:pPr>
            <a:r>
              <a:rPr lang="ru-RU" dirty="0" smtClean="0"/>
              <a:t>нацеленность </a:t>
            </a:r>
            <a:r>
              <a:rPr lang="ru-RU" dirty="0"/>
              <a:t>вуза на ведение научно-исследовательской деятельности, направленной на решение проблем региона</a:t>
            </a:r>
          </a:p>
        </p:txBody>
      </p:sp>
    </p:spTree>
    <p:extLst>
      <p:ext uri="{BB962C8B-B14F-4D97-AF65-F5344CB8AC3E}">
        <p14:creationId xmlns:p14="http://schemas.microsoft.com/office/powerpoint/2010/main" val="3987035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Разработка </a:t>
            </a:r>
            <a:r>
              <a:rPr lang="ru-RU" dirty="0" err="1" smtClean="0"/>
              <a:t>компетентностной</a:t>
            </a:r>
            <a:r>
              <a:rPr lang="ru-RU" dirty="0" smtClean="0"/>
              <a:t> модели:</a:t>
            </a:r>
          </a:p>
          <a:p>
            <a:pPr marL="624078" indent="-514350"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Проанализировать компетенции ФГОС вместе с работодателями, выпускниками, преподавателями, дополнить специальными компетенциями</a:t>
            </a:r>
          </a:p>
          <a:p>
            <a:pPr marL="624078" indent="-514350"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Сопоставить с комп. моделью выпускника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бакалавриата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аспирантуры с учетом НРК и Дублинских дескрипторов</a:t>
            </a:r>
          </a:p>
          <a:p>
            <a:pPr marL="624078" indent="-514350"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Подготовить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графическую модель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описать ее в концептуальной записке к ООП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Шаг 2. Определение требований к профессиональной подготовке магистра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77616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Шаг 3. Определение приоритетных принципов построения ООП</a:t>
            </a:r>
            <a:endParaRPr lang="ru-RU" sz="24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ru-RU" sz="2400" dirty="0"/>
              <a:t> - </a:t>
            </a:r>
            <a:r>
              <a:rPr lang="ru-RU" sz="2400" dirty="0" smtClean="0"/>
              <a:t>принцип фундаментальности</a:t>
            </a:r>
            <a:r>
              <a:rPr lang="ru-RU" sz="2400" dirty="0"/>
              <a:t>;</a:t>
            </a:r>
          </a:p>
          <a:p>
            <a:pPr marL="109728" indent="0">
              <a:buNone/>
            </a:pPr>
            <a:r>
              <a:rPr lang="ru-RU" sz="2400" dirty="0"/>
              <a:t> - принцип гибкости и мобильности в определении общей стратегии подготовки в магистратуре;</a:t>
            </a:r>
          </a:p>
          <a:p>
            <a:pPr marL="109728" indent="0">
              <a:buNone/>
            </a:pPr>
            <a:r>
              <a:rPr lang="ru-RU" sz="2400" dirty="0"/>
              <a:t> - принцип личностной ориентации программы магистратуры;</a:t>
            </a:r>
          </a:p>
          <a:p>
            <a:pPr marL="109728" indent="0">
              <a:buNone/>
            </a:pPr>
            <a:r>
              <a:rPr lang="ru-RU" sz="2400" dirty="0"/>
              <a:t> - принцип вариативности </a:t>
            </a:r>
            <a:r>
              <a:rPr lang="ru-RU" sz="2400" dirty="0" smtClean="0"/>
              <a:t>содержания</a:t>
            </a:r>
            <a:endParaRPr lang="ru-RU" sz="2400" dirty="0"/>
          </a:p>
          <a:p>
            <a:pPr marL="10972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3866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Традиционная модель </a:t>
            </a:r>
            <a:endParaRPr lang="ru-RU" dirty="0" smtClean="0"/>
          </a:p>
          <a:p>
            <a:r>
              <a:rPr lang="ru-RU" dirty="0"/>
              <a:t>Инновационная модель </a:t>
            </a:r>
            <a:endParaRPr lang="ru-RU" dirty="0" smtClean="0"/>
          </a:p>
          <a:p>
            <a:r>
              <a:rPr lang="ru-RU" dirty="0"/>
              <a:t>Узкопрофессиональная модель </a:t>
            </a:r>
            <a:endParaRPr lang="ru-RU" dirty="0" smtClean="0"/>
          </a:p>
          <a:p>
            <a:r>
              <a:rPr lang="ru-RU" dirty="0" err="1"/>
              <a:t>Однопредметная</a:t>
            </a:r>
            <a:r>
              <a:rPr lang="ru-RU" dirty="0"/>
              <a:t> (</a:t>
            </a:r>
            <a:r>
              <a:rPr lang="ru-RU" dirty="0" err="1"/>
              <a:t>монопредметная</a:t>
            </a:r>
            <a:r>
              <a:rPr lang="ru-RU" dirty="0"/>
              <a:t>) модель </a:t>
            </a:r>
            <a:endParaRPr lang="ru-RU" dirty="0" smtClean="0"/>
          </a:p>
          <a:p>
            <a:r>
              <a:rPr lang="ru-RU" dirty="0"/>
              <a:t>Многопредметная (</a:t>
            </a:r>
            <a:r>
              <a:rPr lang="ru-RU" dirty="0" err="1"/>
              <a:t>полипредметная</a:t>
            </a:r>
            <a:r>
              <a:rPr lang="ru-RU" dirty="0"/>
              <a:t>) модель </a:t>
            </a:r>
            <a:endParaRPr lang="ru-RU" dirty="0" smtClean="0"/>
          </a:p>
          <a:p>
            <a:r>
              <a:rPr lang="ru-RU" dirty="0" err="1"/>
              <a:t>Межпредметная</a:t>
            </a:r>
            <a:r>
              <a:rPr lang="ru-RU" dirty="0"/>
              <a:t> модель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cs typeface="Times New Roman" pitchFamily="18" charset="0"/>
              </a:rPr>
              <a:t>Шаг. 4 Определение модели реализации ООП магистратуры</a:t>
            </a:r>
            <a:endParaRPr lang="ru-RU" sz="24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23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580</TotalTime>
  <Words>1012</Words>
  <Application>Microsoft Office PowerPoint</Application>
  <PresentationFormat>Экран (4:3)</PresentationFormat>
  <Paragraphs>152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Открытая</vt:lpstr>
      <vt:lpstr>Проектирование магистерских программ</vt:lpstr>
      <vt:lpstr>Перечень направлений магистратуры, по которым ФГБОУ ВПО «НГПУ» имеет право ведения образовательной деятельности</vt:lpstr>
      <vt:lpstr>Этапы проектирования ООП магистратуры:</vt:lpstr>
      <vt:lpstr>Подготовительный этап</vt:lpstr>
      <vt:lpstr>Условия, необходимые для открытия магистерских программ:</vt:lpstr>
      <vt:lpstr>Презентация PowerPoint</vt:lpstr>
      <vt:lpstr>Шаг 2. Определение требований к профессиональной подготовке магистра</vt:lpstr>
      <vt:lpstr>Шаг 3. Определение приоритетных принципов построения ООП</vt:lpstr>
      <vt:lpstr>Шаг. 4 Определение модели реализации ООП магистратуры</vt:lpstr>
      <vt:lpstr>II. Проектировочный этап</vt:lpstr>
      <vt:lpstr>Пояснительная записка к ООП магистратуры</vt:lpstr>
      <vt:lpstr>Научно-исследовательская составляющая  ООП магистратуры</vt:lpstr>
      <vt:lpstr>Презентация PowerPoint</vt:lpstr>
      <vt:lpstr> Целесообразно выстраивать единую стратегию овладения компонентами научной составляющей  ООП магистратуры с учетом </vt:lpstr>
      <vt:lpstr>III. Этап открытия программы</vt:lpstr>
      <vt:lpstr>Открытие магистерских программ в рамках лицензированных направлений подготовки</vt:lpstr>
      <vt:lpstr>Проектирование компетентностно-ориентированного учебного плана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Вопросы разработки и реализации ООП магистратуры</dc:title>
  <dc:creator>Admin</dc:creator>
  <cp:lastModifiedBy>User</cp:lastModifiedBy>
  <cp:revision>78</cp:revision>
  <dcterms:created xsi:type="dcterms:W3CDTF">2011-02-20T09:54:47Z</dcterms:created>
  <dcterms:modified xsi:type="dcterms:W3CDTF">2011-12-05T12:16:35Z</dcterms:modified>
</cp:coreProperties>
</file>